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</p:sldMasterIdLst>
  <p:notesMasterIdLst>
    <p:notesMasterId r:id="rId14"/>
  </p:notesMasterIdLst>
  <p:sldIdLst>
    <p:sldId id="285" r:id="rId2"/>
    <p:sldId id="291" r:id="rId3"/>
    <p:sldId id="314" r:id="rId4"/>
    <p:sldId id="296" r:id="rId5"/>
    <p:sldId id="301" r:id="rId6"/>
    <p:sldId id="302" r:id="rId7"/>
    <p:sldId id="308" r:id="rId8"/>
    <p:sldId id="310" r:id="rId9"/>
    <p:sldId id="312" r:id="rId10"/>
    <p:sldId id="326" r:id="rId11"/>
    <p:sldId id="313" r:id="rId12"/>
    <p:sldId id="327" r:id="rId13"/>
  </p:sldIdLst>
  <p:sldSz cx="9144000" cy="6858000" type="screen4x3"/>
  <p:notesSz cx="6797675" cy="9926638"/>
  <p:defaultTextStyle>
    <a:defPPr>
      <a:defRPr lang="pl-P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2A00"/>
    <a:srgbClr val="009900"/>
    <a:srgbClr val="392613"/>
    <a:srgbClr val="483018"/>
    <a:srgbClr val="291B0D"/>
    <a:srgbClr val="FF9F9F"/>
    <a:srgbClr val="FFFF66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935" autoAdjust="0"/>
    <p:restoredTop sz="91525" autoAdjust="0"/>
  </p:normalViewPr>
  <p:slideViewPr>
    <p:cSldViewPr>
      <p:cViewPr varScale="1">
        <p:scale>
          <a:sx n="97" d="100"/>
          <a:sy n="97" d="100"/>
        </p:scale>
        <p:origin x="-5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223BEA30-A49F-4163-93DC-ACA8F8B48E98}" type="datetimeFigureOut">
              <a:rPr lang="pl-PL"/>
              <a:pPr>
                <a:defRPr/>
              </a:pPr>
              <a:t>2013-10-04</a:t>
            </a:fld>
            <a:endParaRPr lang="pl-PL"/>
          </a:p>
        </p:txBody>
      </p:sp>
      <p:sp>
        <p:nvSpPr>
          <p:cNvPr id="358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4538"/>
            <a:ext cx="496570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9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noProof="0" smtClean="0"/>
              <a:t>Kliknij, aby edytować style wzorca tekstu</a:t>
            </a:r>
          </a:p>
          <a:p>
            <a:pPr lvl="1"/>
            <a:r>
              <a:rPr lang="pl-PL" noProof="0" smtClean="0"/>
              <a:t>Drugi poziom</a:t>
            </a:r>
          </a:p>
          <a:p>
            <a:pPr lvl="2"/>
            <a:r>
              <a:rPr lang="pl-PL" noProof="0" smtClean="0"/>
              <a:t>Trzeci poziom</a:t>
            </a:r>
          </a:p>
          <a:p>
            <a:pPr lvl="3"/>
            <a:r>
              <a:rPr lang="pl-PL" noProof="0" smtClean="0"/>
              <a:t>Czwarty poziom</a:t>
            </a:r>
          </a:p>
          <a:p>
            <a:pPr lvl="4"/>
            <a:r>
              <a:rPr lang="pl-PL" noProof="0" smtClean="0"/>
              <a:t>Piąty poziom</a:t>
            </a:r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19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7BDEF29E-4DBB-4974-8CD3-5C9FA40E6622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5FC9DE-F3DF-4D71-B2E6-6AF93AD6EB88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8F79C5-066F-435D-B5D3-D0CF07B70B5B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AC418D-5B29-4F68-9BB6-44A46DA7D6CA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ytuł i diagram lub schemat organizacyjn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iektu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pl-PL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AA3EA4-D35B-4838-90D7-319A9E5F192F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F6B1A3-25F0-4896-9637-07FAD87F3B19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600214-E89F-4C54-BE2E-4D3E69E4C709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03A407-35EB-40A0-BFB7-708124701C9D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249BDC-BAF4-4359-8A76-ACC653A7DC4F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521CB4-595D-460C-A92D-1A0A3AA31E1C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AD124B-116B-463A-8ACB-22ECFE923C9D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6B2B31-7BA5-4CBE-9CCA-6F97230B1787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82927C-092E-4966-BE68-3D9589498229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l-PL" noProof="0" smtClean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C82FA5-22FF-4765-A051-609EB7D3DECA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 wzorca tytułu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09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09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455F34C2-D42A-4D71-8263-75EDDAD9BE93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2.jpe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wmf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wmf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6.png"/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rudna_logo_lin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976938"/>
            <a:ext cx="914400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2051" name="Picture 3" descr="rudna_logo"/>
          <p:cNvPicPr preferRelativeResize="0"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5888"/>
            <a:ext cx="954088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2052" name="Picture 4" descr="rudna_logo_lini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6625" y="115888"/>
            <a:ext cx="82073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4530725" y="188913"/>
            <a:ext cx="4633913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pl-PL" b="1">
                <a:solidFill>
                  <a:srgbClr val="009900"/>
                </a:solidFill>
                <a:latin typeface="Calibri" pitchFamily="34" charset="0"/>
              </a:rPr>
              <a:t>KGHM</a:t>
            </a:r>
            <a:r>
              <a:rPr lang="pl-PL" b="1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pl-PL" b="1">
                <a:latin typeface="Calibri" pitchFamily="34" charset="0"/>
              </a:rPr>
              <a:t>„Polska Miedź” S.A.</a:t>
            </a:r>
            <a:r>
              <a:rPr lang="pl-PL" b="1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pl-PL" i="1">
                <a:latin typeface="Calibri" pitchFamily="34" charset="0"/>
              </a:rPr>
              <a:t>Oddział JRGH LUBIN</a:t>
            </a: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179388" y="1101725"/>
            <a:ext cx="8642350" cy="4616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sz="5400" b="1">
                <a:latin typeface="Calibri" pitchFamily="34" charset="0"/>
              </a:rPr>
              <a:t>RESCUE  OPERATION</a:t>
            </a:r>
          </a:p>
          <a:p>
            <a:pPr algn="ctr"/>
            <a:r>
              <a:rPr lang="pl-PL" sz="4000" b="1">
                <a:latin typeface="Calibri" pitchFamily="34" charset="0"/>
              </a:rPr>
              <a:t>after a rock burst with the energy of 1,6E8J which occured on March 19th 2013  at 10:09 p.m. in G-3/4 mine field of  G-3 mining section  in KGHM Polska Miedź S.A. division Rudna mine               in Polkowice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75" y="74613"/>
            <a:ext cx="6572250" cy="670718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</p:pic>
      <p:pic>
        <p:nvPicPr>
          <p:cNvPr id="33795" name="Picture 11" descr="rudna_logo"/>
          <p:cNvPicPr preferRelativeResize="0"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5888"/>
            <a:ext cx="954088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33796" name="Picture 12" descr="rudna_logo_lini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6625" y="115888"/>
            <a:ext cx="82073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4510088" y="188913"/>
            <a:ext cx="4633912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pl-PL" b="1">
                <a:solidFill>
                  <a:srgbClr val="009900"/>
                </a:solidFill>
                <a:latin typeface="Calibri" pitchFamily="34" charset="0"/>
              </a:rPr>
              <a:t>KGHM</a:t>
            </a:r>
            <a:r>
              <a:rPr lang="pl-PL" b="1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pl-PL" b="1">
                <a:latin typeface="Calibri" pitchFamily="34" charset="0"/>
              </a:rPr>
              <a:t>„Polska Miedź” S.A.</a:t>
            </a:r>
            <a:r>
              <a:rPr lang="pl-PL" b="1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pl-PL" i="1">
                <a:latin typeface="Calibri" pitchFamily="34" charset="0"/>
              </a:rPr>
              <a:t>Oddział JRGH LUBIN</a:t>
            </a:r>
          </a:p>
        </p:txBody>
      </p:sp>
      <p:sp>
        <p:nvSpPr>
          <p:cNvPr id="33798" name="Rectangle 11"/>
          <p:cNvSpPr>
            <a:spLocks noChangeArrowheads="1"/>
          </p:cNvSpPr>
          <p:nvPr/>
        </p:nvSpPr>
        <p:spPr bwMode="auto">
          <a:xfrm>
            <a:off x="5818188" y="4381500"/>
            <a:ext cx="639762" cy="48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endParaRPr lang="pl-PL" sz="2400">
              <a:latin typeface="Times New Roman" pitchFamily="18" charset="0"/>
            </a:endParaRPr>
          </a:p>
        </p:txBody>
      </p:sp>
      <p:pic>
        <p:nvPicPr>
          <p:cNvPr id="33799" name="Picture 2" descr="rudna_logo_lini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976938"/>
            <a:ext cx="914400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89096" name="Rectangle 8"/>
          <p:cNvSpPr>
            <a:spLocks noChangeArrowheads="1"/>
          </p:cNvSpPr>
          <p:nvPr/>
        </p:nvSpPr>
        <p:spPr bwMode="auto">
          <a:xfrm>
            <a:off x="1116013" y="609600"/>
            <a:ext cx="7777162" cy="523875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5:20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a.m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Rescue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Operation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Manager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orders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sending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a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second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rescue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team to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look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for the 4 missing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employees</a:t>
            </a:r>
            <a:endParaRPr kumimoji="1" lang="pl-PL" sz="1000" b="1" dirty="0">
              <a:solidFill>
                <a:schemeClr val="bg1"/>
              </a:solidFill>
              <a:effectLst>
                <a:outerShdw blurRad="38100" dist="38100" dir="2700000" algn="tl">
                  <a:srgbClr val="808080"/>
                </a:outerShdw>
              </a:effectLst>
            </a:endParaRPr>
          </a:p>
        </p:txBody>
      </p:sp>
      <p:sp>
        <p:nvSpPr>
          <p:cNvPr id="33801" name="Freeform 7"/>
          <p:cNvSpPr>
            <a:spLocks/>
          </p:cNvSpPr>
          <p:nvPr/>
        </p:nvSpPr>
        <p:spPr bwMode="auto">
          <a:xfrm>
            <a:off x="4643438" y="4365625"/>
            <a:ext cx="647700" cy="144463"/>
          </a:xfrm>
          <a:custGeom>
            <a:avLst/>
            <a:gdLst>
              <a:gd name="T0" fmla="*/ 0 w 218"/>
              <a:gd name="T1" fmla="*/ 2147483647 h 36"/>
              <a:gd name="T2" fmla="*/ 2147483647 w 218"/>
              <a:gd name="T3" fmla="*/ 0 h 36"/>
              <a:gd name="T4" fmla="*/ 2147483647 w 218"/>
              <a:gd name="T5" fmla="*/ 2147483647 h 36"/>
              <a:gd name="T6" fmla="*/ 2147483647 w 218"/>
              <a:gd name="T7" fmla="*/ 2147483647 h 3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8" h="36">
                <a:moveTo>
                  <a:pt x="0" y="36"/>
                </a:moveTo>
                <a:lnTo>
                  <a:pt x="86" y="0"/>
                </a:lnTo>
                <a:lnTo>
                  <a:pt x="118" y="2"/>
                </a:lnTo>
                <a:lnTo>
                  <a:pt x="218" y="30"/>
                </a:lnTo>
              </a:path>
            </a:pathLst>
          </a:custGeom>
          <a:noFill/>
          <a:ln w="76200" cap="sq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33802" name="Oval 10"/>
          <p:cNvSpPr>
            <a:spLocks noChangeArrowheads="1"/>
          </p:cNvSpPr>
          <p:nvPr/>
        </p:nvSpPr>
        <p:spPr bwMode="auto">
          <a:xfrm>
            <a:off x="4500563" y="4005263"/>
            <a:ext cx="935037" cy="863600"/>
          </a:xfrm>
          <a:prstGeom prst="ellipse">
            <a:avLst/>
          </a:prstGeom>
          <a:noFill/>
          <a:ln w="50800" cmpd="dbl" algn="ctr">
            <a:solidFill>
              <a:srgbClr val="800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pl-PL"/>
          </a:p>
        </p:txBody>
      </p:sp>
      <p:sp>
        <p:nvSpPr>
          <p:cNvPr id="51221" name="Oval 21"/>
          <p:cNvSpPr>
            <a:spLocks noChangeArrowheads="1"/>
          </p:cNvSpPr>
          <p:nvPr/>
        </p:nvSpPr>
        <p:spPr bwMode="auto">
          <a:xfrm>
            <a:off x="3419475" y="5589588"/>
            <a:ext cx="287338" cy="288925"/>
          </a:xfrm>
          <a:prstGeom prst="ellipse">
            <a:avLst/>
          </a:prstGeom>
          <a:solidFill>
            <a:srgbClr val="339966">
              <a:alpha val="94116"/>
            </a:srgbClr>
          </a:solidFill>
          <a:ln w="158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pl-PL" sz="1400" b="1">
                <a:latin typeface="Calibri" pitchFamily="34" charset="0"/>
              </a:rPr>
              <a:t>R</a:t>
            </a:r>
          </a:p>
        </p:txBody>
      </p:sp>
      <p:pic>
        <p:nvPicPr>
          <p:cNvPr id="89107" name="Picture 19" descr="IKO_ZAT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92950" y="2205038"/>
            <a:ext cx="382588" cy="43180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</p:pic>
      <p:sp>
        <p:nvSpPr>
          <p:cNvPr id="89108" name="Rectangle 20"/>
          <p:cNvSpPr>
            <a:spLocks noChangeArrowheads="1"/>
          </p:cNvSpPr>
          <p:nvPr/>
        </p:nvSpPr>
        <p:spPr bwMode="auto">
          <a:xfrm>
            <a:off x="0" y="5949950"/>
            <a:ext cx="9144000" cy="523875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5:27 a.m. Underground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Rescue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Operation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Manager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reports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that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the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rescuers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found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another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 4 missing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employees</a:t>
            </a:r>
            <a:endParaRPr kumimoji="1" lang="pl-PL" sz="1400" b="1" dirty="0">
              <a:solidFill>
                <a:schemeClr val="bg1"/>
              </a:solidFill>
              <a:effectLst>
                <a:outerShdw blurRad="38100" dist="38100" dir="2700000" algn="tl">
                  <a:srgbClr val="80808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909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909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909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 0.0007 0.00017 0.00162 0 -0.00925 C -0.00017 -0.02012 -0.00122 -0.05181 -0.00122 -0.06569 C -0.00122 -0.07957 -0.00764 -0.08397 0 -0.09253 C 0.00764 -0.10108 0.03177 -0.11011 0.04479 -0.11751 C 0.05781 -0.12491 0.0651 -0.12722 0.0776 -0.13625 C 0.0901 -0.14527 0.10868 -0.16493 0.11997 -0.17233 C 0.13125 -0.17973 0.13785 -0.17765 0.14583 -0.1802 C 0.15382 -0.18274 0.16042 -0.18899 0.16823 -0.18806 C 0.17604 -0.18714 0.18611 -0.1765 0.19288 -0.17395 C 0.19965 -0.17141 0.20451 -0.17256 0.20937 -0.17233 C 0.21424 -0.1721 0.21753 -0.17118 0.2224 -0.17233 C 0.22726 -0.17349 0.23455 -0.17557 0.23889 -0.17858 C 0.24323 -0.18158 0.2467 -0.1839 0.24826 -0.19107 C 0.24983 -0.19824 0.24792 -0.21212 0.24826 -0.22253 C 0.24861 -0.23294 0.24948 -0.24497 0.25052 -0.25376 C 0.25156 -0.26255 0.25278 -0.26833 0.25417 -0.27573 C 0.25556 -0.28313 0.25781 -0.29169 0.25885 -0.29771 C 0.2599 -0.30372 0.25816 -0.30511 0.26007 -0.31182 C 0.26198 -0.31853 0.26736 -0.33194 0.27066 -0.33842 C 0.27396 -0.3449 0.27552 -0.34929 0.28003 -0.35114 C 0.28455 -0.35299 0.29271 -0.35022 0.29757 -0.34952 C 0.30243 -0.34883 0.3059 -0.34721 0.30937 -0.34628 C 0.31285 -0.34536 0.31649 -0.3412 0.31875 -0.34328 C 0.32101 -0.34536 0.32309 -0.35392 0.3224 -0.35901 C 0.3217 -0.3641 0.31719 -0.37057 0.31406 -0.37451 C 0.31094 -0.37844 0.30642 -0.37936 0.30347 -0.38237 C 0.30052 -0.38538 0.29497 -0.38769 0.29653 -0.39186 C 0.29809 -0.39602 0.31163 -0.40388 0.31302 -0.40758 C 0.31441 -0.41129 0.30799 -0.41105 0.30469 -0.41383 C 0.30139 -0.41661 0.29566 -0.42123 0.29288 -0.4247 C 0.2901 -0.42817 0.28872 -0.43002 0.28819 -0.43419 C 0.28767 -0.43835 0.28767 -0.44436 0.28941 -0.44992 C 0.29115 -0.45547 0.29566 -0.46218 0.29878 -0.46703 C 0.30191 -0.47189 0.30486 -0.47744 0.30816 -0.47953 C 0.31146 -0.48161 0.31441 -0.47953 0.31875 -0.47953 C 0.32309 -0.47953 0.32986 -0.47999 0.3342 -0.47953 C 0.33854 -0.47906 0.34045 -0.47675 0.34479 -0.47652 C 0.34913 -0.47629 0.35521 -0.47675 0.36007 -0.47814 C 0.36493 -0.47953 0.36979 -0.48346 0.37413 -0.48438 C 0.37847 -0.48531 0.38299 -0.48415 0.38594 -0.48438 " pathEditMode="relative" ptsTypes="aaaaaaaaaaaaaaaaaaaaaaaaaaaaaaaaaaaaaaaaA">
                                      <p:cBhvr>
                                        <p:cTn id="11" dur="5000" fill="hold"/>
                                        <p:tgtEl>
                                          <p:spTgt spid="512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3" presetID="53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9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9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9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891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891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891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8.49179E-6 C -0.00087 -0.00023 -0.00156 -0.00023 -0.00937 8.49179E-6 C -0.01718 0.00024 -0.03819 -0.00023 -0.04705 0.00163 C -0.0559 0.00348 -0.05816 0.00741 -0.06232 0.01111 C -0.06649 0.01481 -0.06823 0.01897 -0.0717 0.0236 C -0.07517 0.02823 -0.08073 0.03378 -0.0835 0.03933 C -0.08628 0.04488 -0.08524 0.0502 -0.08819 0.05645 C -0.09114 0.06269 -0.09809 0.07102 -0.10121 0.0768 C -0.10434 0.08259 -0.10503 0.08629 -0.10712 0.09091 C -0.1092 0.09554 -0.11128 0.09947 -0.11406 0.10503 C -0.11684 0.11058 -0.12048 0.11798 -0.12361 0.12376 C -0.12673 0.12955 -0.13003 0.13348 -0.13298 0.13949 C -0.13593 0.14551 -0.13819 0.15152 -0.14114 0.15985 C -0.14409 0.16818 -0.14878 0.18044 -0.15052 0.18969 C -0.15225 0.19894 -0.15139 0.20796 -0.15173 0.2149 C -0.15208 0.22184 -0.15121 0.22531 -0.15295 0.23202 C -0.15468 0.23873 -0.16076 0.24844 -0.16232 0.25562 C -0.16389 0.26279 -0.16232 0.27019 -0.16232 0.27597 C -0.16232 0.28175 -0.16232 0.28546 -0.16232 0.29008 C -0.16232 0.29471 -0.16198 0.2998 -0.16232 0.30419 C -0.16267 0.30859 -0.16111 0.31437 -0.16475 0.31668 C -0.1684 0.319 -0.1776 0.319 -0.18472 0.3183 C -0.19184 0.31761 -0.19826 0.31368 -0.20712 0.31206 C -0.21597 0.31044 -0.22899 0.31067 -0.23767 0.30882 C -0.24635 0.30697 -0.25295 0.30072 -0.25885 0.30095 C -0.26475 0.30119 -0.26649 0.30604 -0.27291 0.31044 C -0.27934 0.31483 -0.2901 0.32224 -0.29774 0.32756 C -0.30538 0.33288 -0.3118 0.33889 -0.31892 0.34167 C -0.32604 0.34444 -0.33246 0.34074 -0.3401 0.34491 C -0.34774 0.34907 -0.35677 0.36156 -0.36475 0.36688 C -0.37274 0.3722 -0.38107 0.37174 -0.38819 0.37636 C -0.39531 0.38099 -0.40295 0.38816 -0.40712 0.3951 C -0.41128 0.40204 -0.41232 0.40968 -0.41302 0.41847 C -0.41371 0.42726 -0.4118 0.4379 -0.4118 0.44831 C -0.4118 0.45872 -0.41284 0.47352 -0.41302 0.48138 C -0.41319 0.48925 -0.41319 0.49226 -0.41302 0.4955 " pathEditMode="relative" ptsTypes="aaaaaaaaaaaaaaaaaaaaaaaaaaaaaaaaaaaA">
                                      <p:cBhvr>
                                        <p:cTn id="24" dur="5000" fill="hold"/>
                                        <p:tgtEl>
                                          <p:spTgt spid="89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7032 -0.48438 C 0.36476 -0.48462 0.3592 -0.48485 0.35504 -0.48438 C 0.35087 -0.48392 0.35018 -0.48323 0.34566 -0.48115 C 0.34115 -0.47906 0.33212 -0.47559 0.32795 -0.47189 C 0.32379 -0.46819 0.32379 -0.46426 0.32101 -0.4594 C 0.31823 -0.45454 0.31598 -0.45154 0.31146 -0.44205 C 0.30695 -0.43257 0.29861 -0.4136 0.29393 -0.40296 C 0.28924 -0.39232 0.28664 -0.38584 0.28334 -0.37775 C 0.28004 -0.36965 0.27691 -0.36248 0.27379 -0.35438 C 0.27066 -0.34629 0.26719 -0.33773 0.26441 -0.32917 C 0.26164 -0.32061 0.2592 -0.31113 0.25747 -0.30257 C 0.25573 -0.29401 0.25625 -0.2873 0.25382 -0.27735 C 0.25139 -0.26741 0.24532 -0.25214 0.24323 -0.24289 C 0.24115 -0.23363 0.24167 -0.22947 0.24098 -0.22114 C 0.24028 -0.21281 0.24011 -0.20125 0.23855 -0.19292 C 0.23698 -0.18459 0.23855 -0.17372 0.2316 -0.17095 C 0.22466 -0.16817 0.20834 -0.17326 0.1974 -0.17557 C 0.18646 -0.17788 0.17622 -0.18274 0.16563 -0.18506 C 0.15504 -0.18737 0.14184 -0.19038 0.13386 -0.18968 C 0.12587 -0.18899 0.12344 -0.1839 0.11736 -0.1802 C 0.11129 -0.1765 0.10764 -0.17233 0.0974 -0.16771 C 0.08716 -0.16308 0.06684 -0.15845 0.05625 -0.15198 C 0.04566 -0.1455 0.04254 -0.13671 0.03386 -0.12861 C 0.02518 -0.12052 0.01181 -0.11219 0.00452 -0.1034 C -0.00277 -0.09461 -0.00972 -0.08721 -0.00972 -0.07518 C -0.00972 -0.06315 0.00191 -0.04302 0.00452 -0.03146 C 0.00712 -0.01989 0.00504 -0.01272 0.00556 -0.00624 C 0.00608 0.00023 0.00695 0.00393 0.00799 0.00787 " pathEditMode="relative" rAng="0" ptsTypes="aaaaaaaaaaaaaaaaaaaaaaaaaaaA">
                                      <p:cBhvr>
                                        <p:cTn id="26" dur="5000" fill="hold"/>
                                        <p:tgtEl>
                                          <p:spTgt spid="512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" y="2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6" grpId="0" autoUpdateAnimBg="0"/>
      <p:bldP spid="51221" grpId="0" animBg="1"/>
      <p:bldP spid="51221" grpId="1" animBg="1"/>
      <p:bldP spid="8910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rudna_logo_lin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976938"/>
            <a:ext cx="914400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34819" name="Picture 11" descr="rudna_logo"/>
          <p:cNvPicPr preferRelativeResize="0"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5888"/>
            <a:ext cx="954088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34820" name="Picture 12" descr="rudna_logo_lini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6625" y="115888"/>
            <a:ext cx="82073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4510088" y="188913"/>
            <a:ext cx="4633912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pl-PL" b="1">
                <a:solidFill>
                  <a:srgbClr val="009900"/>
                </a:solidFill>
                <a:latin typeface="Calibri" pitchFamily="34" charset="0"/>
              </a:rPr>
              <a:t>KGHM</a:t>
            </a:r>
            <a:r>
              <a:rPr lang="pl-PL" b="1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pl-PL" b="1">
                <a:latin typeface="Calibri" pitchFamily="34" charset="0"/>
              </a:rPr>
              <a:t>„Polska Miedź” S.A.</a:t>
            </a:r>
            <a:r>
              <a:rPr lang="pl-PL" b="1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pl-PL" i="1">
                <a:latin typeface="Calibri" pitchFamily="34" charset="0"/>
              </a:rPr>
              <a:t>Oddział JRGH LUBIN</a:t>
            </a:r>
          </a:p>
        </p:txBody>
      </p:sp>
      <p:sp>
        <p:nvSpPr>
          <p:cNvPr id="34822" name="Rectangle 11"/>
          <p:cNvSpPr>
            <a:spLocks noChangeArrowheads="1"/>
          </p:cNvSpPr>
          <p:nvPr/>
        </p:nvSpPr>
        <p:spPr bwMode="auto">
          <a:xfrm>
            <a:off x="5818188" y="4381500"/>
            <a:ext cx="639762" cy="48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endParaRPr lang="pl-PL" sz="2400">
              <a:latin typeface="Times New Roman" pitchFamily="18" charset="0"/>
            </a:endParaRPr>
          </a:p>
        </p:txBody>
      </p:sp>
      <p:sp>
        <p:nvSpPr>
          <p:cNvPr id="73742" name="Rectangle 14"/>
          <p:cNvSpPr>
            <a:spLocks noChangeArrowheads="1"/>
          </p:cNvSpPr>
          <p:nvPr/>
        </p:nvSpPr>
        <p:spPr bwMode="auto">
          <a:xfrm>
            <a:off x="971550" y="603250"/>
            <a:ext cx="7993063" cy="307975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6:16 a.m.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everyone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is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already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on the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surface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. THE END OF OPERATION was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announced</a:t>
            </a:r>
            <a:r>
              <a:rPr kumimoji="1" lang="pl-PL" sz="1400" b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. </a:t>
            </a:r>
            <a:endParaRPr kumimoji="1" lang="pl-PL" sz="1400" dirty="0">
              <a:solidFill>
                <a:schemeClr val="bg1"/>
              </a:solidFill>
            </a:endParaRPr>
          </a:p>
        </p:txBody>
      </p:sp>
      <p:pic>
        <p:nvPicPr>
          <p:cNvPr id="34824" name="Picture 16" descr="Uwięzieni górnicy spędzili pod ziemią ponad 7 godzin. Na pomoc ruszyła 25-osobowa grupa ratowników /fot. PAP/Maciej Kulczyński /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052513"/>
            <a:ext cx="9144000" cy="4799012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73745" name="Rectangle 17"/>
          <p:cNvSpPr>
            <a:spLocks noChangeArrowheads="1"/>
          </p:cNvSpPr>
          <p:nvPr/>
        </p:nvSpPr>
        <p:spPr bwMode="auto">
          <a:xfrm>
            <a:off x="0" y="6553200"/>
            <a:ext cx="9144000" cy="366713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endParaRPr kumimoji="1"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rudna_logo_lin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976938"/>
            <a:ext cx="914400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34819" name="Picture 11" descr="rudna_logo"/>
          <p:cNvPicPr preferRelativeResize="0"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5888"/>
            <a:ext cx="954088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34820" name="Picture 12" descr="rudna_logo_lini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6625" y="115888"/>
            <a:ext cx="82073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4510088" y="188913"/>
            <a:ext cx="4633912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pl-PL" b="1">
                <a:solidFill>
                  <a:srgbClr val="009900"/>
                </a:solidFill>
                <a:latin typeface="Calibri" pitchFamily="34" charset="0"/>
              </a:rPr>
              <a:t>KGHM</a:t>
            </a:r>
            <a:r>
              <a:rPr lang="pl-PL" b="1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pl-PL" b="1">
                <a:latin typeface="Calibri" pitchFamily="34" charset="0"/>
              </a:rPr>
              <a:t>„Polska Miedź” S.A.</a:t>
            </a:r>
            <a:r>
              <a:rPr lang="pl-PL" b="1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pl-PL" i="1">
                <a:latin typeface="Calibri" pitchFamily="34" charset="0"/>
              </a:rPr>
              <a:t>Oddział JRGH LUBIN</a:t>
            </a:r>
          </a:p>
        </p:txBody>
      </p:sp>
      <p:sp>
        <p:nvSpPr>
          <p:cNvPr id="73745" name="Rectangle 17"/>
          <p:cNvSpPr>
            <a:spLocks noChangeArrowheads="1"/>
          </p:cNvSpPr>
          <p:nvPr/>
        </p:nvSpPr>
        <p:spPr bwMode="auto">
          <a:xfrm>
            <a:off x="0" y="6553200"/>
            <a:ext cx="9144000" cy="366713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endParaRPr kumimoji="1" lang="pl-PL" dirty="0"/>
          </a:p>
        </p:txBody>
      </p:sp>
      <p:sp>
        <p:nvSpPr>
          <p:cNvPr id="11" name="Prostokąt 10"/>
          <p:cNvSpPr/>
          <p:nvPr/>
        </p:nvSpPr>
        <p:spPr>
          <a:xfrm>
            <a:off x="827584" y="2852936"/>
            <a:ext cx="74177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kumimoji="1" lang="pl-PL" sz="3200" b="1" dirty="0" smtClean="0">
                <a:effectLst>
                  <a:outerShdw blurRad="38100" dist="38100" dir="2700000" algn="tl">
                    <a:srgbClr val="808080"/>
                  </a:outerShdw>
                </a:effectLst>
              </a:rPr>
              <a:t>THANK YOU FOR YOUR ATTENTION</a:t>
            </a:r>
            <a:r>
              <a:rPr kumimoji="1" lang="pl-PL" sz="3200" dirty="0" smtClean="0"/>
              <a:t> </a:t>
            </a:r>
            <a:endParaRPr kumimoji="1" lang="pl-PL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rudna_logo_lin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976938"/>
            <a:ext cx="914400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7171" name="Picture 11" descr="rudna_logo"/>
          <p:cNvPicPr preferRelativeResize="0"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5888"/>
            <a:ext cx="954088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7172" name="Picture 12" descr="rudna_logo_lini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6625" y="115888"/>
            <a:ext cx="82073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4510088" y="188913"/>
            <a:ext cx="4633912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pl-PL" b="1">
                <a:solidFill>
                  <a:srgbClr val="009900"/>
                </a:solidFill>
                <a:latin typeface="Calibri" pitchFamily="34" charset="0"/>
              </a:rPr>
              <a:t>KGHM</a:t>
            </a:r>
            <a:r>
              <a:rPr lang="pl-PL" b="1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pl-PL" b="1">
                <a:latin typeface="Calibri" pitchFamily="34" charset="0"/>
              </a:rPr>
              <a:t>„Polska Miedź” S.A.</a:t>
            </a:r>
            <a:r>
              <a:rPr lang="pl-PL" b="1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pl-PL" i="1">
                <a:latin typeface="Calibri" pitchFamily="34" charset="0"/>
              </a:rPr>
              <a:t>Oddział JRGH LUBIN</a:t>
            </a:r>
          </a:p>
        </p:txBody>
      </p:sp>
      <p:sp>
        <p:nvSpPr>
          <p:cNvPr id="7174" name="Rectangle 11"/>
          <p:cNvSpPr>
            <a:spLocks noChangeArrowheads="1"/>
          </p:cNvSpPr>
          <p:nvPr/>
        </p:nvSpPr>
        <p:spPr bwMode="auto">
          <a:xfrm>
            <a:off x="5818188" y="4381500"/>
            <a:ext cx="639762" cy="48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endParaRPr lang="pl-PL" sz="2400">
              <a:latin typeface="Times New Roman" pitchFamily="18" charset="0"/>
            </a:endParaRPr>
          </a:p>
        </p:txBody>
      </p:sp>
      <p:sp>
        <p:nvSpPr>
          <p:cNvPr id="48135" name="Rectangle 7"/>
          <p:cNvSpPr>
            <a:spLocks noChangeArrowheads="1"/>
          </p:cNvSpPr>
          <p:nvPr/>
        </p:nvSpPr>
        <p:spPr bwMode="auto">
          <a:xfrm>
            <a:off x="971550" y="541338"/>
            <a:ext cx="8172450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Number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of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people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being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within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the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range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of the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shock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effect</a:t>
            </a:r>
            <a:endParaRPr kumimoji="1" lang="pl-PL" dirty="0"/>
          </a:p>
        </p:txBody>
      </p:sp>
      <p:pic>
        <p:nvPicPr>
          <p:cNvPr id="7176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00338" y="908050"/>
            <a:ext cx="3600450" cy="5041900"/>
          </a:xfrm>
          <a:prstGeom prst="rect">
            <a:avLst/>
          </a:prstGeom>
          <a:noFill/>
          <a:ln w="15875">
            <a:solidFill>
              <a:srgbClr val="99CCFF"/>
            </a:solidFill>
            <a:miter lim="800000"/>
            <a:headEnd/>
            <a:tailEnd/>
          </a:ln>
          <a:effectLst/>
        </p:spPr>
      </p:pic>
      <p:sp>
        <p:nvSpPr>
          <p:cNvPr id="48138" name="Oval 12"/>
          <p:cNvSpPr>
            <a:spLocks noChangeArrowheads="1"/>
          </p:cNvSpPr>
          <p:nvPr/>
        </p:nvSpPr>
        <p:spPr bwMode="auto">
          <a:xfrm>
            <a:off x="4140200" y="3254375"/>
            <a:ext cx="171450" cy="174625"/>
          </a:xfrm>
          <a:prstGeom prst="ellipse">
            <a:avLst/>
          </a:prstGeom>
          <a:solidFill>
            <a:srgbClr val="3366FF"/>
          </a:solidFill>
          <a:ln w="31750" cap="sq">
            <a:noFill/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 eaLnBrk="0" hangingPunct="0"/>
            <a:endParaRPr lang="pl-PL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7178" name="Text Box 13"/>
          <p:cNvSpPr txBox="1">
            <a:spLocks noChangeArrowheads="1"/>
          </p:cNvSpPr>
          <p:nvPr/>
        </p:nvSpPr>
        <p:spPr bwMode="auto">
          <a:xfrm>
            <a:off x="3160713" y="3089275"/>
            <a:ext cx="979487" cy="214313"/>
          </a:xfrm>
          <a:prstGeom prst="rect">
            <a:avLst/>
          </a:prstGeom>
          <a:noFill/>
          <a:ln w="3175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endParaRPr lang="pl-PL" sz="1000" b="1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8149" name="Rectangle 21"/>
          <p:cNvSpPr>
            <a:spLocks noChangeArrowheads="1"/>
          </p:cNvSpPr>
          <p:nvPr/>
        </p:nvSpPr>
        <p:spPr bwMode="auto">
          <a:xfrm>
            <a:off x="6659563" y="1966913"/>
            <a:ext cx="1673225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pl-PL" sz="1400"/>
              <a:t>A-1 section   -   11</a:t>
            </a:r>
          </a:p>
        </p:txBody>
      </p:sp>
      <p:sp>
        <p:nvSpPr>
          <p:cNvPr id="48150" name="Rectangle 22"/>
          <p:cNvSpPr>
            <a:spLocks noChangeArrowheads="1"/>
          </p:cNvSpPr>
          <p:nvPr/>
        </p:nvSpPr>
        <p:spPr bwMode="auto">
          <a:xfrm>
            <a:off x="6630988" y="2379663"/>
            <a:ext cx="210185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pl-PL" sz="1400"/>
              <a:t>C-3 section   -   19</a:t>
            </a:r>
          </a:p>
        </p:txBody>
      </p:sp>
      <p:sp>
        <p:nvSpPr>
          <p:cNvPr id="48151" name="Rectangle 23"/>
          <p:cNvSpPr>
            <a:spLocks noChangeArrowheads="1"/>
          </p:cNvSpPr>
          <p:nvPr/>
        </p:nvSpPr>
        <p:spPr bwMode="auto">
          <a:xfrm>
            <a:off x="6659563" y="2687638"/>
            <a:ext cx="1655762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pl-PL" sz="1400"/>
              <a:t>G-3 section   -    3</a:t>
            </a:r>
          </a:p>
        </p:txBody>
      </p:sp>
      <p:sp>
        <p:nvSpPr>
          <p:cNvPr id="48152" name="Rectangle 24"/>
          <p:cNvSpPr>
            <a:spLocks noChangeArrowheads="1"/>
          </p:cNvSpPr>
          <p:nvPr/>
        </p:nvSpPr>
        <p:spPr bwMode="auto">
          <a:xfrm>
            <a:off x="6659563" y="3048000"/>
            <a:ext cx="1636712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pl-PL" sz="1400"/>
              <a:t>E-6 section   -    1</a:t>
            </a:r>
          </a:p>
        </p:txBody>
      </p:sp>
      <p:sp>
        <p:nvSpPr>
          <p:cNvPr id="48153" name="Rectangle 25"/>
          <p:cNvSpPr>
            <a:spLocks noChangeArrowheads="1"/>
          </p:cNvSpPr>
          <p:nvPr/>
        </p:nvSpPr>
        <p:spPr bwMode="auto">
          <a:xfrm>
            <a:off x="6659563" y="3406775"/>
            <a:ext cx="1616075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pl-PL" sz="1400"/>
              <a:t>T-2 section   -     1</a:t>
            </a:r>
          </a:p>
        </p:txBody>
      </p:sp>
      <p:sp>
        <p:nvSpPr>
          <p:cNvPr id="48154" name="Rectangle 26"/>
          <p:cNvSpPr>
            <a:spLocks noChangeArrowheads="1"/>
          </p:cNvSpPr>
          <p:nvPr/>
        </p:nvSpPr>
        <p:spPr bwMode="auto">
          <a:xfrm>
            <a:off x="6659563" y="3767138"/>
            <a:ext cx="1822450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pl-PL" sz="1400"/>
              <a:t>GROT Company -  7</a:t>
            </a:r>
          </a:p>
        </p:txBody>
      </p:sp>
      <p:sp>
        <p:nvSpPr>
          <p:cNvPr id="48155" name="Rectangle 27"/>
          <p:cNvSpPr>
            <a:spLocks noChangeArrowheads="1"/>
          </p:cNvSpPr>
          <p:nvPr/>
        </p:nvSpPr>
        <p:spPr bwMode="auto">
          <a:xfrm>
            <a:off x="6516688" y="4149725"/>
            <a:ext cx="2341562" cy="4619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pl-PL" sz="2400" u="sng"/>
              <a:t>Sum: 42 people</a:t>
            </a:r>
          </a:p>
        </p:txBody>
      </p:sp>
      <p:sp>
        <p:nvSpPr>
          <p:cNvPr id="48156" name="Rectangle 28"/>
          <p:cNvSpPr>
            <a:spLocks noChangeArrowheads="1"/>
          </p:cNvSpPr>
          <p:nvPr/>
        </p:nvSpPr>
        <p:spPr bwMode="auto">
          <a:xfrm>
            <a:off x="6372225" y="1412875"/>
            <a:ext cx="22796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pl-PL" u="sng"/>
              <a:t>List of people at risk</a:t>
            </a:r>
            <a:r>
              <a:rPr lang="pl-PL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481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80"/>
                                        <p:tgtEl>
                                          <p:spTgt spid="481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80"/>
                                        <p:tgtEl>
                                          <p:spTgt spid="481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80"/>
                                        <p:tgtEl>
                                          <p:spTgt spid="481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760"/>
                            </p:stCondLst>
                            <p:childTnLst>
                              <p:par>
                                <p:cTn id="14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481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481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481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320"/>
                            </p:stCondLst>
                            <p:childTnLst>
                              <p:par>
                                <p:cTn id="2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481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481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481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880"/>
                            </p:stCondLst>
                            <p:childTnLst>
                              <p:par>
                                <p:cTn id="2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481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481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481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3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481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481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481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920"/>
                            </p:stCondLst>
                            <p:childTnLst>
                              <p:par>
                                <p:cTn id="3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481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481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481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440"/>
                            </p:stCondLst>
                            <p:childTnLst>
                              <p:par>
                                <p:cTn id="4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481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481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481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8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8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8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8" grpId="0" animBg="1"/>
      <p:bldP spid="48150" grpId="0"/>
      <p:bldP spid="48151" grpId="0"/>
      <p:bldP spid="48152" grpId="0"/>
      <p:bldP spid="48153" grpId="0"/>
      <p:bldP spid="48154" grpId="0"/>
      <p:bldP spid="48155" grpId="0"/>
      <p:bldP spid="4815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rudna_logo_lin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976938"/>
            <a:ext cx="914400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1267" name="Picture 11" descr="rudna_logo"/>
          <p:cNvPicPr preferRelativeResize="0"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5888"/>
            <a:ext cx="954088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1268" name="Picture 12" descr="rudna_logo_lini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6625" y="115888"/>
            <a:ext cx="82073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4510088" y="188913"/>
            <a:ext cx="4633912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pl-PL" b="1">
                <a:solidFill>
                  <a:srgbClr val="009900"/>
                </a:solidFill>
                <a:latin typeface="Calibri" pitchFamily="34" charset="0"/>
              </a:rPr>
              <a:t>KGHM</a:t>
            </a:r>
            <a:r>
              <a:rPr lang="pl-PL" b="1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pl-PL" b="1">
                <a:latin typeface="Calibri" pitchFamily="34" charset="0"/>
              </a:rPr>
              <a:t>„Polska Miedź” S.A.</a:t>
            </a:r>
            <a:r>
              <a:rPr lang="pl-PL" b="1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pl-PL" i="1">
                <a:latin typeface="Calibri" pitchFamily="34" charset="0"/>
              </a:rPr>
              <a:t>Oddział JRGH LUBIN</a:t>
            </a:r>
          </a:p>
        </p:txBody>
      </p:sp>
      <p:sp>
        <p:nvSpPr>
          <p:cNvPr id="11270" name="Rectangle 11"/>
          <p:cNvSpPr>
            <a:spLocks noChangeArrowheads="1"/>
          </p:cNvSpPr>
          <p:nvPr/>
        </p:nvSpPr>
        <p:spPr bwMode="auto">
          <a:xfrm>
            <a:off x="5818188" y="4381500"/>
            <a:ext cx="639762" cy="48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endParaRPr lang="pl-PL" sz="2400">
              <a:latin typeface="Times New Roman" pitchFamily="18" charset="0"/>
            </a:endParaRPr>
          </a:p>
        </p:txBody>
      </p:sp>
      <p:sp>
        <p:nvSpPr>
          <p:cNvPr id="74759" name="Rectangle 7"/>
          <p:cNvSpPr>
            <a:spLocks noChangeArrowheads="1"/>
          </p:cNvSpPr>
          <p:nvPr/>
        </p:nvSpPr>
        <p:spPr bwMode="auto">
          <a:xfrm>
            <a:off x="971550" y="590550"/>
            <a:ext cx="81724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kumimoji="1" lang="pl-PL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kumimoji="1" lang="pl-PL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 </a:t>
            </a:r>
            <a:r>
              <a:rPr kumimoji="1" lang="pl-PL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effects</a:t>
            </a:r>
            <a:r>
              <a:rPr kumimoji="1" lang="pl-PL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of the </a:t>
            </a:r>
            <a:r>
              <a:rPr kumimoji="1" lang="pl-PL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shock</a:t>
            </a:r>
            <a:r>
              <a:rPr kumimoji="1" lang="pl-PL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kumimoji="1" lang="pl-PL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at</a:t>
            </a:r>
            <a:r>
              <a:rPr kumimoji="1" lang="pl-PL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the </a:t>
            </a:r>
            <a:r>
              <a:rPr kumimoji="1" lang="pl-PL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enterances</a:t>
            </a:r>
            <a:r>
              <a:rPr kumimoji="1" lang="pl-PL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to  G-3 </a:t>
            </a:r>
            <a:r>
              <a:rPr kumimoji="1" lang="pl-PL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mining</a:t>
            </a:r>
            <a:r>
              <a:rPr kumimoji="1" lang="pl-PL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kumimoji="1" lang="pl-PL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section</a:t>
            </a:r>
            <a:r>
              <a:rPr kumimoji="1" lang="pl-PL" dirty="0"/>
              <a:t> </a:t>
            </a:r>
          </a:p>
        </p:txBody>
      </p:sp>
      <p:sp>
        <p:nvSpPr>
          <p:cNvPr id="11272" name="Text Box 13"/>
          <p:cNvSpPr txBox="1">
            <a:spLocks noChangeArrowheads="1"/>
          </p:cNvSpPr>
          <p:nvPr/>
        </p:nvSpPr>
        <p:spPr bwMode="auto">
          <a:xfrm>
            <a:off x="3160713" y="3089275"/>
            <a:ext cx="979487" cy="214313"/>
          </a:xfrm>
          <a:prstGeom prst="rect">
            <a:avLst/>
          </a:prstGeom>
          <a:noFill/>
          <a:ln w="3175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endParaRPr lang="pl-PL" sz="1000" b="1">
              <a:solidFill>
                <a:srgbClr val="000000"/>
              </a:solidFill>
              <a:latin typeface="Times New Roman" pitchFamily="18" charset="0"/>
            </a:endParaRPr>
          </a:p>
        </p:txBody>
      </p:sp>
      <p:pic>
        <p:nvPicPr>
          <p:cNvPr id="392195" name="Picture 3" descr="IMGP485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4213" y="981075"/>
            <a:ext cx="7632700" cy="505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92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rudna_logo_lin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976938"/>
            <a:ext cx="914400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3315" name="Picture 11" descr="rudna_logo"/>
          <p:cNvPicPr preferRelativeResize="0"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5888"/>
            <a:ext cx="954088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3316" name="Picture 12" descr="rudna_logo_lini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6625" y="115888"/>
            <a:ext cx="82073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4510088" y="188913"/>
            <a:ext cx="4633912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pl-PL" b="1">
                <a:solidFill>
                  <a:srgbClr val="009900"/>
                </a:solidFill>
                <a:latin typeface="Calibri" pitchFamily="34" charset="0"/>
              </a:rPr>
              <a:t>KGHM</a:t>
            </a:r>
            <a:r>
              <a:rPr lang="pl-PL" b="1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pl-PL" b="1">
                <a:latin typeface="Calibri" pitchFamily="34" charset="0"/>
              </a:rPr>
              <a:t>„Polska Miedź” S.A.</a:t>
            </a:r>
            <a:r>
              <a:rPr lang="pl-PL" b="1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pl-PL" i="1">
                <a:latin typeface="Calibri" pitchFamily="34" charset="0"/>
              </a:rPr>
              <a:t>Oddział JRGH LUBIN</a:t>
            </a:r>
          </a:p>
        </p:txBody>
      </p:sp>
      <p:sp>
        <p:nvSpPr>
          <p:cNvPr id="13318" name="Rectangle 11"/>
          <p:cNvSpPr>
            <a:spLocks noChangeArrowheads="1"/>
          </p:cNvSpPr>
          <p:nvPr/>
        </p:nvSpPr>
        <p:spPr bwMode="auto">
          <a:xfrm>
            <a:off x="5818188" y="4381500"/>
            <a:ext cx="639762" cy="48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endParaRPr lang="pl-PL" sz="2400">
              <a:latin typeface="Times New Roman" pitchFamily="18" charset="0"/>
            </a:endParaRPr>
          </a:p>
        </p:txBody>
      </p:sp>
      <p:sp>
        <p:nvSpPr>
          <p:cNvPr id="55303" name="Rectangle 7"/>
          <p:cNvSpPr>
            <a:spLocks noChangeArrowheads="1"/>
          </p:cNvSpPr>
          <p:nvPr/>
        </p:nvSpPr>
        <p:spPr bwMode="auto">
          <a:xfrm>
            <a:off x="971550" y="565150"/>
            <a:ext cx="81724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kumimoji="1" lang="pl-PL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kumimoji="1" lang="pl-PL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No </a:t>
            </a:r>
            <a:r>
              <a:rPr kumimoji="1" lang="pl-PL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possibilities</a:t>
            </a:r>
            <a:r>
              <a:rPr kumimoji="1" lang="pl-PL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of </a:t>
            </a:r>
            <a:r>
              <a:rPr kumimoji="1" lang="pl-PL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passing</a:t>
            </a:r>
            <a:r>
              <a:rPr kumimoji="1" lang="pl-PL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- the </a:t>
            </a:r>
            <a:r>
              <a:rPr kumimoji="1" lang="pl-PL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way</a:t>
            </a:r>
            <a:r>
              <a:rPr kumimoji="1" lang="pl-PL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kumimoji="1" lang="pl-PL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blocked</a:t>
            </a:r>
            <a:r>
              <a:rPr kumimoji="1" lang="pl-PL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by a </a:t>
            </a:r>
            <a:r>
              <a:rPr kumimoji="1" lang="pl-PL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trapped</a:t>
            </a:r>
            <a:r>
              <a:rPr kumimoji="1" lang="pl-PL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kumimoji="1" lang="pl-PL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machine</a:t>
            </a:r>
            <a:endParaRPr kumimoji="1" lang="pl-PL" dirty="0">
              <a:solidFill>
                <a:schemeClr val="bg1"/>
              </a:solidFill>
            </a:endParaRPr>
          </a:p>
        </p:txBody>
      </p:sp>
      <p:pic>
        <p:nvPicPr>
          <p:cNvPr id="390148" name="Picture 4" descr="IMGP4810"/>
          <p:cNvPicPr>
            <a:picLocks noChangeAspect="1" noChangeArrowheads="1"/>
          </p:cNvPicPr>
          <p:nvPr/>
        </p:nvPicPr>
        <p:blipFill>
          <a:blip r:embed="rId5" cstate="print"/>
          <a:srcRect r="24916"/>
          <a:stretch>
            <a:fillRect/>
          </a:stretch>
        </p:blipFill>
        <p:spPr bwMode="auto">
          <a:xfrm>
            <a:off x="1763713" y="908050"/>
            <a:ext cx="5761037" cy="5080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5310" name="Rectangle 14"/>
          <p:cNvSpPr>
            <a:spLocks noChangeArrowheads="1"/>
          </p:cNvSpPr>
          <p:nvPr/>
        </p:nvSpPr>
        <p:spPr bwMode="auto">
          <a:xfrm>
            <a:off x="611188" y="5949950"/>
            <a:ext cx="81724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kumimoji="1" lang="pl-PL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</a:t>
            </a:r>
            <a:r>
              <a:rPr kumimoji="1" lang="pl-PL" sz="1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Rescuers</a:t>
            </a:r>
            <a:r>
              <a:rPr kumimoji="1" lang="pl-PL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kumimoji="1" lang="pl-PL" sz="1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give</a:t>
            </a:r>
            <a:r>
              <a:rPr kumimoji="1" lang="pl-PL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kumimoji="1" lang="pl-PL" sz="1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help</a:t>
            </a:r>
            <a:r>
              <a:rPr kumimoji="1" lang="pl-PL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to the </a:t>
            </a:r>
            <a:r>
              <a:rPr kumimoji="1" lang="pl-PL" sz="1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injured</a:t>
            </a:r>
            <a:r>
              <a:rPr kumimoji="1" lang="pl-PL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operator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90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908050"/>
            <a:ext cx="8208963" cy="553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1" name="Picture 2" descr="rudna_logo_lini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976938"/>
            <a:ext cx="914400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7412" name="Picture 11" descr="rudna_logo"/>
          <p:cNvPicPr preferRelativeResize="0"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15888"/>
            <a:ext cx="954088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7413" name="Picture 12" descr="rudna_logo_lini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36625" y="115888"/>
            <a:ext cx="82073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7414" name="Rectangle 5"/>
          <p:cNvSpPr>
            <a:spLocks noChangeArrowheads="1"/>
          </p:cNvSpPr>
          <p:nvPr/>
        </p:nvSpPr>
        <p:spPr bwMode="auto">
          <a:xfrm>
            <a:off x="4510088" y="188913"/>
            <a:ext cx="4633912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pl-PL" b="1">
                <a:solidFill>
                  <a:srgbClr val="009900"/>
                </a:solidFill>
                <a:latin typeface="Calibri" pitchFamily="34" charset="0"/>
              </a:rPr>
              <a:t>KGHM</a:t>
            </a:r>
            <a:r>
              <a:rPr lang="pl-PL" b="1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pl-PL" b="1">
                <a:latin typeface="Calibri" pitchFamily="34" charset="0"/>
              </a:rPr>
              <a:t>„Polska Miedź” S.A.</a:t>
            </a:r>
            <a:r>
              <a:rPr lang="pl-PL" b="1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pl-PL" i="1">
                <a:latin typeface="Calibri" pitchFamily="34" charset="0"/>
              </a:rPr>
              <a:t>Oddział JRGH LUBIN</a:t>
            </a:r>
          </a:p>
        </p:txBody>
      </p:sp>
      <p:sp>
        <p:nvSpPr>
          <p:cNvPr id="17415" name="Rectangle 11"/>
          <p:cNvSpPr>
            <a:spLocks noChangeArrowheads="1"/>
          </p:cNvSpPr>
          <p:nvPr/>
        </p:nvSpPr>
        <p:spPr bwMode="auto">
          <a:xfrm>
            <a:off x="5818188" y="4381500"/>
            <a:ext cx="639762" cy="48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endParaRPr lang="pl-PL" sz="2400">
              <a:latin typeface="Times New Roman" pitchFamily="18" charset="0"/>
            </a:endParaRPr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755650" y="620713"/>
            <a:ext cx="83883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endParaRPr kumimoji="1" lang="pl-PL" sz="16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0425" name="Oval 9"/>
          <p:cNvSpPr>
            <a:spLocks noChangeArrowheads="1"/>
          </p:cNvSpPr>
          <p:nvPr/>
        </p:nvSpPr>
        <p:spPr bwMode="auto">
          <a:xfrm>
            <a:off x="2987675" y="2852738"/>
            <a:ext cx="360363" cy="360362"/>
          </a:xfrm>
          <a:prstGeom prst="ellipse">
            <a:avLst/>
          </a:prstGeom>
          <a:solidFill>
            <a:srgbClr val="FFFF00"/>
          </a:solidFill>
          <a:ln w="1905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pl-PL"/>
          </a:p>
        </p:txBody>
      </p:sp>
      <p:sp>
        <p:nvSpPr>
          <p:cNvPr id="60427" name="Rectangle 11"/>
          <p:cNvSpPr>
            <a:spLocks noChangeArrowheads="1"/>
          </p:cNvSpPr>
          <p:nvPr/>
        </p:nvSpPr>
        <p:spPr bwMode="auto">
          <a:xfrm>
            <a:off x="468313" y="6381750"/>
            <a:ext cx="8388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kumimoji="1" lang="pl-PL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</a:t>
            </a:r>
            <a:r>
              <a:rPr kumimoji="1" lang="pl-PL" sz="1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Registered</a:t>
            </a:r>
            <a:r>
              <a:rPr kumimoji="1" lang="pl-PL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kumimoji="1" lang="pl-PL" sz="1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further</a:t>
            </a:r>
            <a:r>
              <a:rPr kumimoji="1" lang="pl-PL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kumimoji="1" lang="pl-PL" sz="1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shocks</a:t>
            </a:r>
            <a:r>
              <a:rPr kumimoji="1" lang="pl-PL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kumimoji="1" lang="pl-PL" sz="1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between</a:t>
            </a:r>
            <a:r>
              <a:rPr kumimoji="1" lang="pl-PL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10:09 </a:t>
            </a:r>
            <a:r>
              <a:rPr kumimoji="1" lang="pl-PL" sz="1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p.m</a:t>
            </a:r>
            <a:r>
              <a:rPr kumimoji="1" lang="pl-PL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 and 5:40 a.m.</a:t>
            </a:r>
            <a:r>
              <a:rPr kumimoji="1" lang="pl-PL" dirty="0"/>
              <a:t> </a:t>
            </a:r>
          </a:p>
        </p:txBody>
      </p:sp>
      <p:sp>
        <p:nvSpPr>
          <p:cNvPr id="60429" name="Rectangle 13"/>
          <p:cNvSpPr>
            <a:spLocks noChangeArrowheads="1"/>
          </p:cNvSpPr>
          <p:nvPr/>
        </p:nvSpPr>
        <p:spPr bwMode="auto">
          <a:xfrm>
            <a:off x="285750" y="549275"/>
            <a:ext cx="8815388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pl-PL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 </a:t>
            </a:r>
            <a:r>
              <a:rPr kumimoji="1" lang="pl-PL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decision</a:t>
            </a:r>
            <a:r>
              <a:rPr kumimoji="1" lang="pl-PL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to </a:t>
            </a:r>
            <a:r>
              <a:rPr kumimoji="1" lang="pl-PL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change</a:t>
            </a:r>
            <a:r>
              <a:rPr kumimoji="1" lang="pl-PL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the FAB </a:t>
            </a:r>
            <a:r>
              <a:rPr kumimoji="1" lang="pl-PL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location</a:t>
            </a:r>
            <a:r>
              <a:rPr kumimoji="1" lang="pl-PL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kumimoji="1" lang="pl-PL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because</a:t>
            </a:r>
            <a:r>
              <a:rPr kumimoji="1" lang="pl-PL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of </a:t>
            </a:r>
            <a:r>
              <a:rPr kumimoji="1" lang="pl-PL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increased</a:t>
            </a:r>
            <a:r>
              <a:rPr kumimoji="1" lang="pl-PL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kumimoji="1" lang="pl-PL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seismic</a:t>
            </a:r>
            <a:r>
              <a:rPr kumimoji="1" lang="pl-PL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kumimoji="1" lang="pl-PL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activity</a:t>
            </a:r>
            <a:r>
              <a:rPr kumimoji="1" lang="pl-PL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4.69581E-6 C 0.00087 -0.01711 0.00174 -0.03377 5.55112E-17 -0.04117 C -0.00174 -0.04857 -0.00903 -0.03354 -0.01007 -0.04464 C -0.01111 -0.05574 -0.00365 -0.09738 -0.00677 -0.10802 C -0.0099 -0.11866 -0.02552 -0.10062 -0.02917 -0.10802 C -0.03281 -0.11542 -0.02969 -0.14341 -0.02917 -0.1529 C -0.02865 -0.16238 -0.02726 -0.16377 -0.02587 -0.1647 " pathEditMode="relative" rAng="0" ptsTypes="aaaaaaA">
                                      <p:cBhvr>
                                        <p:cTn id="6" dur="20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" y="-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rudna_logo_lin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976938"/>
            <a:ext cx="914400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8435" name="Picture 11" descr="rudna_logo"/>
          <p:cNvPicPr preferRelativeResize="0"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5888"/>
            <a:ext cx="954088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8436" name="Picture 12" descr="rudna_logo_lini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6625" y="115888"/>
            <a:ext cx="82073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4510088" y="188913"/>
            <a:ext cx="4633912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pl-PL" b="1">
                <a:solidFill>
                  <a:srgbClr val="009900"/>
                </a:solidFill>
                <a:latin typeface="Calibri" pitchFamily="34" charset="0"/>
              </a:rPr>
              <a:t>KGHM</a:t>
            </a:r>
            <a:r>
              <a:rPr lang="pl-PL" b="1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pl-PL" b="1">
                <a:latin typeface="Calibri" pitchFamily="34" charset="0"/>
              </a:rPr>
              <a:t>„Polska Miedź” S.A.</a:t>
            </a:r>
            <a:r>
              <a:rPr lang="pl-PL" b="1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pl-PL" i="1">
                <a:latin typeface="Calibri" pitchFamily="34" charset="0"/>
              </a:rPr>
              <a:t>Oddział JRGH LUBIN</a:t>
            </a:r>
          </a:p>
        </p:txBody>
      </p:sp>
      <p:sp>
        <p:nvSpPr>
          <p:cNvPr id="18438" name="Rectangle 11"/>
          <p:cNvSpPr>
            <a:spLocks noChangeArrowheads="1"/>
          </p:cNvSpPr>
          <p:nvPr/>
        </p:nvSpPr>
        <p:spPr bwMode="auto">
          <a:xfrm>
            <a:off x="5818188" y="4381500"/>
            <a:ext cx="639762" cy="48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endParaRPr lang="pl-PL" sz="2400">
              <a:latin typeface="Times New Roman" pitchFamily="18" charset="0"/>
            </a:endParaRPr>
          </a:p>
        </p:txBody>
      </p:sp>
      <p:sp>
        <p:nvSpPr>
          <p:cNvPr id="61447" name="Rectangle 7"/>
          <p:cNvSpPr>
            <a:spLocks noChangeArrowheads="1"/>
          </p:cNvSpPr>
          <p:nvPr/>
        </p:nvSpPr>
        <p:spPr bwMode="auto">
          <a:xfrm>
            <a:off x="6156325" y="620713"/>
            <a:ext cx="2987675" cy="2032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0:01 a.m. by the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decision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of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Rescue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Operation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Manager          3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rescue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teams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together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with Underground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Rescue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Operation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Manager and FAB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Officer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went down PI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shaft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(Polkowice-Sieroszowice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mine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) to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penetrate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the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ways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of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reaching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G-3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mining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section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  <a:r>
              <a:rPr kumimoji="1" lang="pl-PL" sz="1400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18440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4438" y="908050"/>
            <a:ext cx="3676650" cy="5761038"/>
          </a:xfrm>
          <a:prstGeom prst="rect">
            <a:avLst/>
          </a:prstGeom>
          <a:noFill/>
          <a:ln w="38100" algn="ctr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18441" name="Text Box 10"/>
          <p:cNvSpPr txBox="1">
            <a:spLocks noChangeArrowheads="1"/>
          </p:cNvSpPr>
          <p:nvPr/>
        </p:nvSpPr>
        <p:spPr bwMode="auto">
          <a:xfrm>
            <a:off x="3779838" y="6165850"/>
            <a:ext cx="1728787" cy="457200"/>
          </a:xfrm>
          <a:prstGeom prst="rect">
            <a:avLst/>
          </a:prstGeom>
          <a:solidFill>
            <a:schemeClr val="bg2">
              <a:alpha val="67842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2400" b="1">
                <a:solidFill>
                  <a:srgbClr val="FF0000"/>
                </a:solidFill>
              </a:rPr>
              <a:t>Shaft R-VI</a:t>
            </a:r>
          </a:p>
        </p:txBody>
      </p:sp>
      <p:sp>
        <p:nvSpPr>
          <p:cNvPr id="18442" name="Oval 15"/>
          <p:cNvSpPr>
            <a:spLocks noChangeArrowheads="1"/>
          </p:cNvSpPr>
          <p:nvPr/>
        </p:nvSpPr>
        <p:spPr bwMode="auto">
          <a:xfrm>
            <a:off x="4067175" y="5805488"/>
            <a:ext cx="433388" cy="433387"/>
          </a:xfrm>
          <a:prstGeom prst="ellipse">
            <a:avLst/>
          </a:prstGeom>
          <a:solidFill>
            <a:srgbClr val="FFFF00">
              <a:alpha val="94116"/>
            </a:srgbClr>
          </a:solidFill>
          <a:ln w="158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pl-PL" b="1"/>
              <a:t>B</a:t>
            </a:r>
          </a:p>
        </p:txBody>
      </p:sp>
      <p:sp>
        <p:nvSpPr>
          <p:cNvPr id="51221" name="Oval 21"/>
          <p:cNvSpPr>
            <a:spLocks noChangeArrowheads="1"/>
          </p:cNvSpPr>
          <p:nvPr/>
        </p:nvSpPr>
        <p:spPr bwMode="auto">
          <a:xfrm>
            <a:off x="250825" y="1341438"/>
            <a:ext cx="287338" cy="288925"/>
          </a:xfrm>
          <a:prstGeom prst="ellipse">
            <a:avLst/>
          </a:prstGeom>
          <a:solidFill>
            <a:srgbClr val="FF0000">
              <a:alpha val="94116"/>
            </a:srgbClr>
          </a:solidFill>
          <a:ln w="158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pl-PL" sz="1400" b="1">
                <a:latin typeface="Calibri" pitchFamily="34" charset="0"/>
              </a:rPr>
              <a:t>R</a:t>
            </a:r>
          </a:p>
        </p:txBody>
      </p:sp>
      <p:sp>
        <p:nvSpPr>
          <p:cNvPr id="61453" name="Line 13"/>
          <p:cNvSpPr>
            <a:spLocks noChangeShapeType="1"/>
          </p:cNvSpPr>
          <p:nvPr/>
        </p:nvSpPr>
        <p:spPr bwMode="auto">
          <a:xfrm flipV="1">
            <a:off x="4572000" y="3789363"/>
            <a:ext cx="0" cy="1871662"/>
          </a:xfrm>
          <a:prstGeom prst="line">
            <a:avLst/>
          </a:prstGeom>
          <a:noFill/>
          <a:ln w="47625">
            <a:solidFill>
              <a:srgbClr val="0000FF"/>
            </a:solidFill>
            <a:round/>
            <a:headEnd/>
            <a:tailEnd type="stealth" w="lg" len="lg"/>
          </a:ln>
          <a:effectLst/>
        </p:spPr>
        <p:txBody>
          <a:bodyPr anchor="ctr"/>
          <a:lstStyle/>
          <a:p>
            <a:endParaRPr lang="pl-PL"/>
          </a:p>
        </p:txBody>
      </p:sp>
      <p:sp>
        <p:nvSpPr>
          <p:cNvPr id="61454" name="Line 14"/>
          <p:cNvSpPr>
            <a:spLocks noChangeShapeType="1"/>
          </p:cNvSpPr>
          <p:nvPr/>
        </p:nvSpPr>
        <p:spPr bwMode="auto">
          <a:xfrm flipV="1">
            <a:off x="4140200" y="3573463"/>
            <a:ext cx="0" cy="1871662"/>
          </a:xfrm>
          <a:prstGeom prst="line">
            <a:avLst/>
          </a:prstGeom>
          <a:noFill/>
          <a:ln w="47625">
            <a:solidFill>
              <a:srgbClr val="0000FF"/>
            </a:solidFill>
            <a:round/>
            <a:headEnd/>
            <a:tailEnd type="stealth" w="lg" len="lg"/>
          </a:ln>
          <a:effectLst/>
        </p:spPr>
        <p:txBody>
          <a:bodyPr anchor="ctr"/>
          <a:lstStyle/>
          <a:p>
            <a:endParaRPr lang="pl-PL"/>
          </a:p>
        </p:txBody>
      </p:sp>
      <p:sp>
        <p:nvSpPr>
          <p:cNvPr id="61455" name="Line 15"/>
          <p:cNvSpPr>
            <a:spLocks noChangeShapeType="1"/>
          </p:cNvSpPr>
          <p:nvPr/>
        </p:nvSpPr>
        <p:spPr bwMode="auto">
          <a:xfrm flipV="1">
            <a:off x="4356100" y="3716338"/>
            <a:ext cx="0" cy="1871662"/>
          </a:xfrm>
          <a:prstGeom prst="line">
            <a:avLst/>
          </a:prstGeom>
          <a:noFill/>
          <a:ln w="47625">
            <a:solidFill>
              <a:srgbClr val="0000FF"/>
            </a:solidFill>
            <a:round/>
            <a:headEnd/>
            <a:tailEnd type="stealth" w="lg" len="lg"/>
          </a:ln>
          <a:effectLst/>
        </p:spPr>
        <p:txBody>
          <a:bodyPr anchor="ctr"/>
          <a:lstStyle/>
          <a:p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26 3.69188E-6 C -0.01806 0.23964 -0.03368 0.47976 0.0335 0.59148 C 0.10086 0.70275 0.25121 0.68586 0.40173 0.66874 " pathEditMode="relative" rAng="0" ptsTypes="aaA">
                                      <p:cBhvr>
                                        <p:cTn id="6" dur="2000" fill="hold"/>
                                        <p:tgtEl>
                                          <p:spTgt spid="512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" y="3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6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1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61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4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61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1" grpId="0" animBg="1"/>
      <p:bldP spid="61453" grpId="0" animBg="1"/>
      <p:bldP spid="61454" grpId="0" animBg="1"/>
      <p:bldP spid="6145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-3195638"/>
            <a:ext cx="6365875" cy="9144001"/>
          </a:xfrm>
          <a:prstGeom prst="rect">
            <a:avLst/>
          </a:prstGeom>
          <a:noFill/>
          <a:ln w="19050">
            <a:solidFill>
              <a:schemeClr val="bg2"/>
            </a:solidFill>
            <a:miter lim="800000"/>
            <a:headEnd/>
            <a:tailEnd/>
          </a:ln>
          <a:effectLst/>
        </p:spPr>
      </p:pic>
      <p:pic>
        <p:nvPicPr>
          <p:cNvPr id="23555" name="Picture 2" descr="rudna_logo_lini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976938"/>
            <a:ext cx="914400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23556" name="Picture 11" descr="rudna_logo"/>
          <p:cNvPicPr preferRelativeResize="0"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15888"/>
            <a:ext cx="954088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23557" name="Picture 12" descr="rudna_logo_lini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36625" y="115888"/>
            <a:ext cx="82073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23558" name="Rectangle 5"/>
          <p:cNvSpPr>
            <a:spLocks noChangeArrowheads="1"/>
          </p:cNvSpPr>
          <p:nvPr/>
        </p:nvSpPr>
        <p:spPr bwMode="auto">
          <a:xfrm>
            <a:off x="4510088" y="188913"/>
            <a:ext cx="4633912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pl-PL" b="1">
                <a:solidFill>
                  <a:srgbClr val="009900"/>
                </a:solidFill>
                <a:latin typeface="Calibri" pitchFamily="34" charset="0"/>
              </a:rPr>
              <a:t>KGHM</a:t>
            </a:r>
            <a:r>
              <a:rPr lang="pl-PL" b="1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pl-PL" b="1">
                <a:latin typeface="Calibri" pitchFamily="34" charset="0"/>
              </a:rPr>
              <a:t>„Polska Miedź” S.A.</a:t>
            </a:r>
            <a:r>
              <a:rPr lang="pl-PL" b="1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pl-PL" i="1">
                <a:latin typeface="Calibri" pitchFamily="34" charset="0"/>
              </a:rPr>
              <a:t>Oddział JRGH LUBIN</a:t>
            </a:r>
          </a:p>
        </p:txBody>
      </p:sp>
      <p:sp>
        <p:nvSpPr>
          <p:cNvPr id="23559" name="Rectangle 11"/>
          <p:cNvSpPr>
            <a:spLocks noChangeArrowheads="1"/>
          </p:cNvSpPr>
          <p:nvPr/>
        </p:nvSpPr>
        <p:spPr bwMode="auto">
          <a:xfrm>
            <a:off x="5818188" y="4381500"/>
            <a:ext cx="639762" cy="48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endParaRPr lang="pl-PL" sz="2400">
              <a:latin typeface="Times New Roman" pitchFamily="18" charset="0"/>
            </a:endParaRPr>
          </a:p>
        </p:txBody>
      </p:sp>
      <p:sp>
        <p:nvSpPr>
          <p:cNvPr id="67592" name="Rectangle 8"/>
          <p:cNvSpPr>
            <a:spLocks noChangeArrowheads="1"/>
          </p:cNvSpPr>
          <p:nvPr/>
        </p:nvSpPr>
        <p:spPr bwMode="auto">
          <a:xfrm>
            <a:off x="1116013" y="620713"/>
            <a:ext cx="6335712" cy="8001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3:15 a.m. Underground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Rescue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Operation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Manager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reports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that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it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was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possible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to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manually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clear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the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debris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so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that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the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rescuer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could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go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through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a gap in T-311a</a:t>
            </a:r>
            <a:r>
              <a:rPr kumimoji="1" lang="pl-PL" dirty="0"/>
              <a:t> </a:t>
            </a:r>
            <a:r>
              <a:rPr kumimoji="1" lang="pl-PL" sz="1400" b="1" dirty="0" err="1">
                <a:solidFill>
                  <a:schemeClr val="bg1"/>
                </a:solidFill>
              </a:rPr>
              <a:t>heading</a:t>
            </a:r>
            <a:endParaRPr kumimoji="1" lang="pl-PL" sz="1400" b="1" dirty="0">
              <a:solidFill>
                <a:schemeClr val="bg1"/>
              </a:solidFill>
            </a:endParaRPr>
          </a:p>
        </p:txBody>
      </p:sp>
      <p:sp>
        <p:nvSpPr>
          <p:cNvPr id="23561" name="Freeform 7"/>
          <p:cNvSpPr>
            <a:spLocks/>
          </p:cNvSpPr>
          <p:nvPr/>
        </p:nvSpPr>
        <p:spPr bwMode="auto">
          <a:xfrm>
            <a:off x="3563938" y="4221163"/>
            <a:ext cx="647700" cy="144462"/>
          </a:xfrm>
          <a:custGeom>
            <a:avLst/>
            <a:gdLst>
              <a:gd name="T0" fmla="*/ 0 w 218"/>
              <a:gd name="T1" fmla="*/ 2147483647 h 36"/>
              <a:gd name="T2" fmla="*/ 2147483647 w 218"/>
              <a:gd name="T3" fmla="*/ 0 h 36"/>
              <a:gd name="T4" fmla="*/ 2147483647 w 218"/>
              <a:gd name="T5" fmla="*/ 2147483647 h 36"/>
              <a:gd name="T6" fmla="*/ 2147483647 w 218"/>
              <a:gd name="T7" fmla="*/ 2147483647 h 3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8" h="36">
                <a:moveTo>
                  <a:pt x="0" y="36"/>
                </a:moveTo>
                <a:lnTo>
                  <a:pt x="86" y="0"/>
                </a:lnTo>
                <a:lnTo>
                  <a:pt x="118" y="2"/>
                </a:lnTo>
                <a:lnTo>
                  <a:pt x="218" y="30"/>
                </a:lnTo>
              </a:path>
            </a:pathLst>
          </a:custGeom>
          <a:noFill/>
          <a:ln w="76200" cap="sq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3562" name="Line 11"/>
          <p:cNvSpPr>
            <a:spLocks noChangeShapeType="1"/>
          </p:cNvSpPr>
          <p:nvPr/>
        </p:nvSpPr>
        <p:spPr bwMode="auto">
          <a:xfrm>
            <a:off x="4608513" y="5729288"/>
            <a:ext cx="31750" cy="9525"/>
          </a:xfrm>
          <a:prstGeom prst="line">
            <a:avLst/>
          </a:prstGeom>
          <a:noFill/>
          <a:ln w="38100" cap="sq">
            <a:solidFill>
              <a:srgbClr val="339966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3563" name="Line 12"/>
          <p:cNvSpPr>
            <a:spLocks noChangeShapeType="1"/>
          </p:cNvSpPr>
          <p:nvPr/>
        </p:nvSpPr>
        <p:spPr bwMode="auto">
          <a:xfrm>
            <a:off x="4710113" y="5745163"/>
            <a:ext cx="31750" cy="6350"/>
          </a:xfrm>
          <a:prstGeom prst="line">
            <a:avLst/>
          </a:prstGeom>
          <a:noFill/>
          <a:ln w="38100" cap="sq">
            <a:solidFill>
              <a:srgbClr val="339966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67596" name="Oval 12"/>
          <p:cNvSpPr>
            <a:spLocks noChangeArrowheads="1"/>
          </p:cNvSpPr>
          <p:nvPr/>
        </p:nvSpPr>
        <p:spPr bwMode="auto">
          <a:xfrm>
            <a:off x="3419475" y="3933825"/>
            <a:ext cx="935038" cy="863600"/>
          </a:xfrm>
          <a:prstGeom prst="ellipse">
            <a:avLst/>
          </a:prstGeom>
          <a:noFill/>
          <a:ln w="50800" cmpd="dbl" algn="ctr">
            <a:solidFill>
              <a:srgbClr val="800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pl-PL"/>
          </a:p>
        </p:txBody>
      </p:sp>
      <p:sp>
        <p:nvSpPr>
          <p:cNvPr id="67599" name="Rectangle 15"/>
          <p:cNvSpPr>
            <a:spLocks noChangeArrowheads="1"/>
          </p:cNvSpPr>
          <p:nvPr/>
        </p:nvSpPr>
        <p:spPr bwMode="auto">
          <a:xfrm>
            <a:off x="1116013" y="5949950"/>
            <a:ext cx="6335712" cy="738188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Rescue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Operation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Manager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agrees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for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manuall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clearing the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debris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and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going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through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the gap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while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maintaining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rescuer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safety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precautions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by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installing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wooden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support</a:t>
            </a:r>
            <a:endParaRPr kumimoji="1" lang="pl-PL" sz="1400" dirty="0">
              <a:solidFill>
                <a:schemeClr val="bg1"/>
              </a:solidFill>
            </a:endParaRPr>
          </a:p>
        </p:txBody>
      </p:sp>
      <p:pic>
        <p:nvPicPr>
          <p:cNvPr id="391171" name="Picture 3" descr="IMGP485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088" y="1341438"/>
            <a:ext cx="6985000" cy="462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675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1" fill="hold" nodeType="after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0"/>
                                        <p:tgtEl>
                                          <p:spTgt spid="391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4925" y="100013"/>
            <a:ext cx="6532563" cy="665638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</p:pic>
      <p:pic>
        <p:nvPicPr>
          <p:cNvPr id="24579" name="Picture 2" descr="rudna_logo_lini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976938"/>
            <a:ext cx="914400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24580" name="Picture 11" descr="rudna_logo"/>
          <p:cNvPicPr preferRelativeResize="0"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15888"/>
            <a:ext cx="954088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24581" name="Picture 12" descr="rudna_logo_lini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36625" y="115888"/>
            <a:ext cx="82073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24582" name="Rectangle 5"/>
          <p:cNvSpPr>
            <a:spLocks noChangeArrowheads="1"/>
          </p:cNvSpPr>
          <p:nvPr/>
        </p:nvSpPr>
        <p:spPr bwMode="auto">
          <a:xfrm>
            <a:off x="4510088" y="188913"/>
            <a:ext cx="4633912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pl-PL" b="1">
                <a:solidFill>
                  <a:srgbClr val="009900"/>
                </a:solidFill>
                <a:latin typeface="Calibri" pitchFamily="34" charset="0"/>
              </a:rPr>
              <a:t>KGHM</a:t>
            </a:r>
            <a:r>
              <a:rPr lang="pl-PL" b="1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pl-PL" b="1">
                <a:latin typeface="Calibri" pitchFamily="34" charset="0"/>
              </a:rPr>
              <a:t>„Polska Miedź” S.A.</a:t>
            </a:r>
            <a:r>
              <a:rPr lang="pl-PL" b="1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pl-PL" i="1">
                <a:latin typeface="Calibri" pitchFamily="34" charset="0"/>
              </a:rPr>
              <a:t>Oddział JRGH LUBIN</a:t>
            </a:r>
          </a:p>
        </p:txBody>
      </p:sp>
      <p:sp>
        <p:nvSpPr>
          <p:cNvPr id="24583" name="Rectangle 11"/>
          <p:cNvSpPr>
            <a:spLocks noChangeArrowheads="1"/>
          </p:cNvSpPr>
          <p:nvPr/>
        </p:nvSpPr>
        <p:spPr bwMode="auto">
          <a:xfrm>
            <a:off x="5818188" y="4381500"/>
            <a:ext cx="639762" cy="48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endParaRPr lang="pl-PL" sz="2400">
              <a:latin typeface="Times New Roman" pitchFamily="18" charset="0"/>
            </a:endParaRPr>
          </a:p>
        </p:txBody>
      </p:sp>
      <p:sp>
        <p:nvSpPr>
          <p:cNvPr id="70664" name="Rectangle 8"/>
          <p:cNvSpPr>
            <a:spLocks noChangeArrowheads="1"/>
          </p:cNvSpPr>
          <p:nvPr/>
        </p:nvSpPr>
        <p:spPr bwMode="auto">
          <a:xfrm>
            <a:off x="1304925" y="620713"/>
            <a:ext cx="6532563" cy="738187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4:29 a.m. Underground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Rescue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Operation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Manager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reports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that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the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rescuer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Artur Kosiński went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through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on the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other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side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and </a:t>
            </a:r>
            <a:r>
              <a:rPr kumimoji="1" lang="pl-PL" sz="1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he</a:t>
            </a:r>
            <a:r>
              <a:rPr kumimoji="1" lang="pl-PL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was              in 2/T-311a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intersection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from the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side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of  G-3 mining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section</a:t>
            </a:r>
            <a:endParaRPr kumimoji="1" lang="pl-PL" sz="1400" b="1" dirty="0">
              <a:solidFill>
                <a:schemeClr val="bg1"/>
              </a:solidFill>
              <a:effectLst>
                <a:outerShdw blurRad="38100" dist="38100" dir="2700000" algn="tl">
                  <a:srgbClr val="808080"/>
                </a:outerShdw>
              </a:effectLst>
            </a:endParaRPr>
          </a:p>
        </p:txBody>
      </p:sp>
      <p:sp>
        <p:nvSpPr>
          <p:cNvPr id="24585" name="Freeform 7"/>
          <p:cNvSpPr>
            <a:spLocks/>
          </p:cNvSpPr>
          <p:nvPr/>
        </p:nvSpPr>
        <p:spPr bwMode="auto">
          <a:xfrm>
            <a:off x="3563938" y="4221163"/>
            <a:ext cx="647700" cy="144462"/>
          </a:xfrm>
          <a:custGeom>
            <a:avLst/>
            <a:gdLst>
              <a:gd name="T0" fmla="*/ 0 w 218"/>
              <a:gd name="T1" fmla="*/ 2147483647 h 36"/>
              <a:gd name="T2" fmla="*/ 2147483647 w 218"/>
              <a:gd name="T3" fmla="*/ 0 h 36"/>
              <a:gd name="T4" fmla="*/ 2147483647 w 218"/>
              <a:gd name="T5" fmla="*/ 2147483647 h 36"/>
              <a:gd name="T6" fmla="*/ 2147483647 w 218"/>
              <a:gd name="T7" fmla="*/ 2147483647 h 3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8" h="36">
                <a:moveTo>
                  <a:pt x="0" y="36"/>
                </a:moveTo>
                <a:lnTo>
                  <a:pt x="86" y="0"/>
                </a:lnTo>
                <a:lnTo>
                  <a:pt x="118" y="2"/>
                </a:lnTo>
                <a:lnTo>
                  <a:pt x="218" y="30"/>
                </a:lnTo>
              </a:path>
            </a:pathLst>
          </a:custGeom>
          <a:noFill/>
          <a:ln w="76200" cap="sq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4586" name="Oval 12"/>
          <p:cNvSpPr>
            <a:spLocks noChangeArrowheads="1"/>
          </p:cNvSpPr>
          <p:nvPr/>
        </p:nvSpPr>
        <p:spPr bwMode="auto">
          <a:xfrm>
            <a:off x="3419475" y="3933825"/>
            <a:ext cx="935038" cy="863600"/>
          </a:xfrm>
          <a:prstGeom prst="ellipse">
            <a:avLst/>
          </a:prstGeom>
          <a:noFill/>
          <a:ln w="50800" cmpd="dbl" algn="ctr">
            <a:solidFill>
              <a:srgbClr val="800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pl-PL"/>
          </a:p>
        </p:txBody>
      </p:sp>
      <p:pic>
        <p:nvPicPr>
          <p:cNvPr id="70669" name="Picture 13" descr="resize_img47d2afee03b9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04925" y="1358900"/>
            <a:ext cx="6532563" cy="4618038"/>
          </a:xfrm>
          <a:prstGeom prst="rect">
            <a:avLst/>
          </a:prstGeom>
          <a:noFill/>
          <a:ln w="57150" cmpd="thinThick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70670" name="Rectangle 14"/>
          <p:cNvSpPr>
            <a:spLocks noChangeArrowheads="1"/>
          </p:cNvSpPr>
          <p:nvPr/>
        </p:nvSpPr>
        <p:spPr bwMode="auto">
          <a:xfrm>
            <a:off x="0" y="5949950"/>
            <a:ext cx="9144000" cy="307975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   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Rescue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Operation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Manager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orders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another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rescuer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to go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through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the gap with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rescue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communication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706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06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70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75" y="74613"/>
            <a:ext cx="6572250" cy="670718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</p:pic>
      <p:pic>
        <p:nvPicPr>
          <p:cNvPr id="32771" name="Picture 2" descr="rudna_logo_lini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976938"/>
            <a:ext cx="914400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32772" name="Picture 11" descr="rudna_logo"/>
          <p:cNvPicPr preferRelativeResize="0"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15888"/>
            <a:ext cx="954088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32773" name="Picture 12" descr="rudna_logo_lini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36625" y="115888"/>
            <a:ext cx="82073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32774" name="Rectangle 5"/>
          <p:cNvSpPr>
            <a:spLocks noChangeArrowheads="1"/>
          </p:cNvSpPr>
          <p:nvPr/>
        </p:nvSpPr>
        <p:spPr bwMode="auto">
          <a:xfrm>
            <a:off x="4510088" y="188913"/>
            <a:ext cx="4633912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pl-PL" b="1">
                <a:solidFill>
                  <a:srgbClr val="009900"/>
                </a:solidFill>
                <a:latin typeface="Calibri" pitchFamily="34" charset="0"/>
              </a:rPr>
              <a:t>KGHM</a:t>
            </a:r>
            <a:r>
              <a:rPr lang="pl-PL" b="1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pl-PL" b="1">
                <a:latin typeface="Calibri" pitchFamily="34" charset="0"/>
              </a:rPr>
              <a:t>„Polska Miedź” S.A.</a:t>
            </a:r>
            <a:r>
              <a:rPr lang="pl-PL" b="1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pl-PL" i="1">
                <a:latin typeface="Calibri" pitchFamily="34" charset="0"/>
              </a:rPr>
              <a:t>Oddział JRGH LUBIN</a:t>
            </a:r>
          </a:p>
        </p:txBody>
      </p:sp>
      <p:sp>
        <p:nvSpPr>
          <p:cNvPr id="32775" name="Rectangle 11"/>
          <p:cNvSpPr>
            <a:spLocks noChangeArrowheads="1"/>
          </p:cNvSpPr>
          <p:nvPr/>
        </p:nvSpPr>
        <p:spPr bwMode="auto">
          <a:xfrm>
            <a:off x="5818188" y="4381500"/>
            <a:ext cx="639762" cy="48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endParaRPr lang="pl-PL" sz="2400">
              <a:latin typeface="Times New Roman" pitchFamily="18" charset="0"/>
            </a:endParaRPr>
          </a:p>
        </p:txBody>
      </p:sp>
      <p:sp>
        <p:nvSpPr>
          <p:cNvPr id="72712" name="Rectangle 8"/>
          <p:cNvSpPr>
            <a:spLocks noChangeArrowheads="1"/>
          </p:cNvSpPr>
          <p:nvPr/>
        </p:nvSpPr>
        <p:spPr bwMode="auto">
          <a:xfrm>
            <a:off x="1116013" y="609600"/>
            <a:ext cx="6551612" cy="579438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5:06  a.m. Underground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Rescue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Operation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Manager 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reports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that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rescuers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found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15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employees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: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they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were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in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good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shape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and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could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move</a:t>
            </a:r>
            <a:r>
              <a:rPr kumimoji="1" lang="pl-PL" dirty="0"/>
              <a:t> </a:t>
            </a:r>
          </a:p>
        </p:txBody>
      </p:sp>
      <p:sp>
        <p:nvSpPr>
          <p:cNvPr id="32777" name="Freeform 7"/>
          <p:cNvSpPr>
            <a:spLocks/>
          </p:cNvSpPr>
          <p:nvPr/>
        </p:nvSpPr>
        <p:spPr bwMode="auto">
          <a:xfrm>
            <a:off x="4643438" y="4365625"/>
            <a:ext cx="647700" cy="144463"/>
          </a:xfrm>
          <a:custGeom>
            <a:avLst/>
            <a:gdLst>
              <a:gd name="T0" fmla="*/ 0 w 218"/>
              <a:gd name="T1" fmla="*/ 2147483647 h 36"/>
              <a:gd name="T2" fmla="*/ 2147483647 w 218"/>
              <a:gd name="T3" fmla="*/ 0 h 36"/>
              <a:gd name="T4" fmla="*/ 2147483647 w 218"/>
              <a:gd name="T5" fmla="*/ 2147483647 h 36"/>
              <a:gd name="T6" fmla="*/ 2147483647 w 218"/>
              <a:gd name="T7" fmla="*/ 2147483647 h 3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8" h="36">
                <a:moveTo>
                  <a:pt x="0" y="36"/>
                </a:moveTo>
                <a:lnTo>
                  <a:pt x="86" y="0"/>
                </a:lnTo>
                <a:lnTo>
                  <a:pt x="118" y="2"/>
                </a:lnTo>
                <a:lnTo>
                  <a:pt x="218" y="30"/>
                </a:lnTo>
              </a:path>
            </a:pathLst>
          </a:custGeom>
          <a:noFill/>
          <a:ln w="76200" cap="sq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32778" name="Oval 12"/>
          <p:cNvSpPr>
            <a:spLocks noChangeArrowheads="1"/>
          </p:cNvSpPr>
          <p:nvPr/>
        </p:nvSpPr>
        <p:spPr bwMode="auto">
          <a:xfrm>
            <a:off x="4500563" y="4005263"/>
            <a:ext cx="935037" cy="863600"/>
          </a:xfrm>
          <a:prstGeom prst="ellipse">
            <a:avLst/>
          </a:prstGeom>
          <a:noFill/>
          <a:ln w="50800" cmpd="dbl" algn="ctr">
            <a:solidFill>
              <a:srgbClr val="800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pl-PL"/>
          </a:p>
        </p:txBody>
      </p:sp>
      <p:pic>
        <p:nvPicPr>
          <p:cNvPr id="72720" name="Picture 16" descr="halemba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08175" y="1700213"/>
            <a:ext cx="4267200" cy="2847975"/>
          </a:xfrm>
          <a:prstGeom prst="rect">
            <a:avLst/>
          </a:prstGeom>
          <a:noFill/>
          <a:ln w="57150" cmpd="thinThick">
            <a:solidFill>
              <a:schemeClr val="bg2"/>
            </a:solidFill>
            <a:miter lim="800000"/>
            <a:headEnd/>
            <a:tailEnd/>
          </a:ln>
        </p:spPr>
      </p:pic>
      <p:grpSp>
        <p:nvGrpSpPr>
          <p:cNvPr id="72729" name="Group 25"/>
          <p:cNvGrpSpPr>
            <a:grpSpLocks/>
          </p:cNvGrpSpPr>
          <p:nvPr/>
        </p:nvGrpSpPr>
        <p:grpSpPr bwMode="auto">
          <a:xfrm>
            <a:off x="6300788" y="3429000"/>
            <a:ext cx="741362" cy="1152525"/>
            <a:chOff x="3969" y="2160"/>
            <a:chExt cx="467" cy="726"/>
          </a:xfrm>
        </p:grpSpPr>
        <p:pic>
          <p:nvPicPr>
            <p:cNvPr id="32783" name="Picture 18" descr="IKO_ZAT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014" y="2160"/>
              <a:ext cx="241" cy="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784" name="Picture 20" descr="IKO_ZAT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150" y="2296"/>
              <a:ext cx="241" cy="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785" name="Picture 21" descr="IKO_ZAT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014" y="2387"/>
              <a:ext cx="241" cy="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786" name="Picture 22" descr="IKO_ZAT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195" y="2523"/>
              <a:ext cx="241" cy="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787" name="Picture 23" descr="IKO_ZAT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969" y="2614"/>
              <a:ext cx="241" cy="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1221" name="Oval 21"/>
          <p:cNvSpPr>
            <a:spLocks noChangeArrowheads="1"/>
          </p:cNvSpPr>
          <p:nvPr/>
        </p:nvSpPr>
        <p:spPr bwMode="auto">
          <a:xfrm>
            <a:off x="3419475" y="5589588"/>
            <a:ext cx="287338" cy="288925"/>
          </a:xfrm>
          <a:prstGeom prst="ellipse">
            <a:avLst/>
          </a:prstGeom>
          <a:solidFill>
            <a:srgbClr val="FF0000">
              <a:alpha val="94116"/>
            </a:srgbClr>
          </a:solidFill>
          <a:ln w="158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pl-PL" sz="1400" b="1">
                <a:latin typeface="Calibri" pitchFamily="34" charset="0"/>
              </a:rPr>
              <a:t>R</a:t>
            </a:r>
          </a:p>
        </p:txBody>
      </p:sp>
      <p:sp>
        <p:nvSpPr>
          <p:cNvPr id="72718" name="Rectangle 14"/>
          <p:cNvSpPr>
            <a:spLocks noChangeArrowheads="1"/>
          </p:cNvSpPr>
          <p:nvPr/>
        </p:nvSpPr>
        <p:spPr bwMode="auto">
          <a:xfrm>
            <a:off x="0" y="5949950"/>
            <a:ext cx="9144000" cy="307975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Rescue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Operation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Manager 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issues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a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command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to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help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the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found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miners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in 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getting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back</a:t>
            </a:r>
            <a:r>
              <a:rPr kumimoji="1" lang="pl-P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 to the </a:t>
            </a:r>
            <a:r>
              <a:rPr kumimoji="1" lang="pl-PL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surface</a:t>
            </a:r>
            <a:endParaRPr kumimoji="1" lang="pl-P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125 -0.02776 -0.02482 -0.05552 0.00122 -0.08629 C 0.02726 -0.11705 0.11719 -0.17211 0.1566 -0.18506 C 0.19601 -0.19802 0.2224 -0.15684 0.23768 -0.16471 C 0.25296 -0.17257 0.24549 -0.21629 0.24827 -0.23202 C 0.25105 -0.24775 0.24896 -0.254 0.25417 -0.25862 C 0.25938 -0.26325 0.27292 -0.26186 0.28004 -0.26024 C 0.28716 -0.25862 0.28733 -0.25168 0.29653 -0.24937 C 0.30573 -0.24706 0.329 -0.24659 0.33542 -0.24613 " pathEditMode="relative" ptsTypes="aaaaaaaaA">
                                      <p:cBhvr>
                                        <p:cTn id="6" dur="5000" fill="hold"/>
                                        <p:tgtEl>
                                          <p:spTgt spid="512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" dur="80"/>
                                        <p:tgtEl>
                                          <p:spTgt spid="727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" dur="80"/>
                                        <p:tgtEl>
                                          <p:spTgt spid="727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80"/>
                                        <p:tgtEl>
                                          <p:spTgt spid="727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3" presetID="53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2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2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2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39579E-6 C -0.03958 -0.00902 -0.07917 -0.01781 -0.09653 -0.02036 C -0.11389 -0.0229 -0.10417 -0.01804 -0.10469 -0.01573 C -0.10521 -0.01342 -0.09983 -0.01504 -0.1 -0.00625 C -0.10017 0.00254 -0.10486 0.02568 -0.1059 0.03747 C -0.10694 0.04927 -0.10555 0.0576 -0.1059 0.06407 C -0.10625 0.07055 -0.1059 0.07518 -0.10816 0.0768 C -0.11042 0.07842 -0.11562 0.07448 -0.11996 0.07356 C -0.1243 0.07263 -0.12656 0.07194 -0.1342 0.07055 C -0.14184 0.06916 -0.15764 0.06708 -0.16597 0.06569 C -0.1743 0.06431 -0.17882 0.06315 -0.18472 0.06269 C -0.19062 0.06222 -0.19566 0.06199 -0.20121 0.06269 C -0.20677 0.06338 -0.20573 0.06061 -0.21771 0.06731 C -0.22969 0.07402 -0.25521 0.09091 -0.27292 0.1034 C -0.29062 0.11589 -0.31111 0.13324 -0.32361 0.14249 C -0.33611 0.15175 -0.34323 0.15475 -0.34826 0.15822 C -0.3533 0.16169 -0.35399 0.15637 -0.35417 0.16285 C -0.35434 0.16933 -0.34983 0.18945 -0.34948 0.19732 C -0.34913 0.20518 -0.35104 0.20379 -0.35173 0.21004 C -0.35243 0.21628 -0.35382 0.22785 -0.35417 0.23502 C -0.35451 0.24219 -0.35417 0.25006 -0.35417 0.25376 " pathEditMode="relative" ptsTypes="aaaaaaaaaaaaaaaaaaaaA">
                                      <p:cBhvr>
                                        <p:cTn id="21" dur="5000" fill="hold"/>
                                        <p:tgtEl>
                                          <p:spTgt spid="727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3785 -0.22762 C 0.33299 -0.22854 0.32813 -0.22947 0.32014 -0.23225 C 0.31216 -0.23502 0.29966 -0.24219 0.28959 -0.24474 C 0.27952 -0.24728 0.26667 -0.24751 0.26007 -0.24798 C 0.25348 -0.24844 0.25243 -0.25191 0.24948 -0.24798 C 0.24653 -0.24404 0.24393 -0.23456 0.24254 -0.22438 C 0.24115 -0.2142 0.2415 -0.19708 0.24132 -0.18691 C 0.24115 -0.17673 0.24271 -0.16794 0.24132 -0.16331 C 0.23993 -0.15869 0.2408 -0.15799 0.23316 -0.15869 C 0.22552 -0.15938 0.20452 -0.16539 0.19549 -0.16794 C 0.18646 -0.17048 0.18507 -0.17256 0.179 -0.17418 C 0.17292 -0.1758 0.16545 -0.17788 0.15903 -0.17742 C 0.15261 -0.17696 0.14861 -0.17418 0.14011 -0.17118 C 0.1316 -0.16817 0.11736 -0.16239 0.10834 -0.15869 C 0.09931 -0.15498 0.09289 -0.15383 0.08594 -0.1492 C 0.079 -0.14457 0.079 -0.13949 0.06719 -0.13046 C 0.05539 -0.12144 0.02709 -0.10409 0.01545 -0.09438 C 0.00382 -0.08466 0.00139 -0.08212 -0.00225 -0.0724 C -0.0059 -0.06269 -0.00625 -0.0502 -0.00694 -0.03632 C -0.00764 -0.02244 -0.00711 0.00278 -0.00694 0.01064 " pathEditMode="relative" rAng="0" ptsTypes="aaaaaaaaaaaaaaaaaaaA">
                                      <p:cBhvr>
                                        <p:cTn id="23" dur="5000" fill="hold"/>
                                        <p:tgtEl>
                                          <p:spTgt spid="512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" y="1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27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27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72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1" presetID="2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3000"/>
                                        <p:tgtEl>
                                          <p:spTgt spid="72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/>
                                        <p:tgtEl>
                                          <p:spTgt spid="72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3000"/>
                                        <p:tgtEl>
                                          <p:spTgt spid="727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2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727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727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727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12" grpId="0" autoUpdateAnimBg="0"/>
      <p:bldP spid="51221" grpId="0" animBg="1"/>
      <p:bldP spid="51221" grpId="1" animBg="1"/>
      <p:bldP spid="72718" grpId="0" animBg="1"/>
    </p:bldLst>
  </p:timing>
</p:sld>
</file>

<file path=ppt/theme/theme1.xml><?xml version="1.0" encoding="utf-8"?>
<a:theme xmlns:a="http://schemas.openxmlformats.org/drawingml/2006/main" name="Projekt domyślny">
  <a:themeElements>
    <a:clrScheme name="Projekt domyślny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ojekt domyślny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l-PL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l-PL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rojekt domyślny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yw pakiet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12837</TotalTime>
  <Words>503</Words>
  <Application>Microsoft Office PowerPoint</Application>
  <PresentationFormat>Pokaz na ekranie (4:3)</PresentationFormat>
  <Paragraphs>44</Paragraphs>
  <Slides>12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12</vt:i4>
      </vt:variant>
    </vt:vector>
  </HeadingPairs>
  <TitlesOfParts>
    <vt:vector size="13" baseType="lpstr">
      <vt:lpstr>Projekt domyślny</vt:lpstr>
      <vt:lpstr>Slajd 1</vt:lpstr>
      <vt:lpstr>Slajd 2</vt:lpstr>
      <vt:lpstr>Slajd 3</vt:lpstr>
      <vt:lpstr>Slajd 4</vt:lpstr>
      <vt:lpstr>Slajd 5</vt:lpstr>
      <vt:lpstr>Slajd 6</vt:lpstr>
      <vt:lpstr>Slajd 7</vt:lpstr>
      <vt:lpstr>Slajd 8</vt:lpstr>
      <vt:lpstr>Slajd 9</vt:lpstr>
      <vt:lpstr>Slajd 10</vt:lpstr>
      <vt:lpstr>Slajd 11</vt:lpstr>
      <vt:lpstr>Slajd 12</vt:lpstr>
    </vt:vector>
  </TitlesOfParts>
  <Company>KGHM Polska Miedz S.A. o/COPI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kr251916</dc:creator>
  <cp:lastModifiedBy>kp291605</cp:lastModifiedBy>
  <cp:revision>426</cp:revision>
  <dcterms:created xsi:type="dcterms:W3CDTF">2012-09-05T06:51:12Z</dcterms:created>
  <dcterms:modified xsi:type="dcterms:W3CDTF">2013-10-04T07:17:49Z</dcterms:modified>
</cp:coreProperties>
</file>